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04" r:id="rId3"/>
    <p:sldId id="448" r:id="rId5"/>
    <p:sldId id="449" r:id="rId6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  <a:srgbClr val="0713F9"/>
    <a:srgbClr val="0039AC"/>
    <a:srgbClr val="A08BF9"/>
    <a:srgbClr val="00AAE6"/>
    <a:srgbClr val="A2D1F8"/>
    <a:srgbClr val="FF3F3F"/>
    <a:srgbClr val="E165C9"/>
    <a:srgbClr val="D5F4FF"/>
    <a:srgbClr val="00C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 showGuides="1">
      <p:cViewPr varScale="1">
        <p:scale>
          <a:sx n="142" d="100"/>
          <a:sy n="142" d="100"/>
        </p:scale>
        <p:origin x="924" y="102"/>
      </p:cViewPr>
      <p:guideLst>
        <p:guide orient="horz" pos="1735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90204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90204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90204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90204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90204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回顾这一年的工作，在取得成绩的同时，我们也找到了工作中的不足和问题，主要反映于</a:t>
            </a:r>
            <a:r>
              <a:rPr lang="en-US" altLang="zh-CN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我们所向披靡，</a:t>
            </a:r>
            <a:r>
              <a:rPr lang="en-US" altLang="zh-CN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我们勇往直前！</a:t>
            </a: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</a:t>
              </a:r>
              <a:endParaRPr lang="zh-CN" altLang="en-US" sz="4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言</a:t>
              </a:r>
              <a:endParaRPr lang="zh-CN" altLang="en-US" sz="4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050" name="Picture 2" descr="C:\Users\Administrator\Desktop\图片1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36195" y="1270"/>
            <a:ext cx="9156700" cy="5191125"/>
          </a:xfrm>
          <a:prstGeom prst="rect">
            <a:avLst/>
          </a:prstGeom>
          <a:noFill/>
        </p:spPr>
      </p:pic>
      <p:grpSp>
        <p:nvGrpSpPr>
          <p:cNvPr id="47" name="组合 46"/>
          <p:cNvGrpSpPr/>
          <p:nvPr/>
        </p:nvGrpSpPr>
        <p:grpSpPr>
          <a:xfrm>
            <a:off x="0" y="1500180"/>
            <a:ext cx="9144000" cy="2687398"/>
            <a:chOff x="0" y="1928808"/>
            <a:chExt cx="9144000" cy="2687398"/>
          </a:xfrm>
        </p:grpSpPr>
        <p:sp>
          <p:nvSpPr>
            <p:cNvPr id="45" name="矩形 44"/>
            <p:cNvSpPr/>
            <p:nvPr/>
          </p:nvSpPr>
          <p:spPr>
            <a:xfrm>
              <a:off x="0" y="1928808"/>
              <a:ext cx="9144000" cy="2214578"/>
            </a:xfrm>
            <a:prstGeom prst="rect">
              <a:avLst/>
            </a:prstGeom>
            <a:solidFill>
              <a:srgbClr val="00A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0" y="2000105"/>
              <a:ext cx="9144000" cy="2616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6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项目名称：</a:t>
              </a:r>
              <a:endParaRPr lang="en-US" altLang="zh-CN" sz="2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defTabSz="914400"/>
              <a:endParaRPr lang="en-US" altLang="zh-CN" sz="2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defTabSz="914400"/>
              <a:r>
                <a:rPr lang="zh-CN" alt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                                           申办方：</a:t>
              </a:r>
              <a:endParaRPr lang="en-US" altLang="zh-CN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defTabSz="914400"/>
              <a:r>
                <a:rPr lang="en-US" altLang="zh-CN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                                            </a:t>
              </a:r>
              <a:r>
                <a:rPr lang="zh-CN" alt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组长单位：</a:t>
              </a:r>
              <a:endParaRPr lang="en-US" altLang="zh-CN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defTabSz="914400"/>
              <a:r>
                <a:rPr lang="zh-CN" altLang="en-US" sz="2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本中心主要研究者：</a:t>
              </a:r>
              <a:endParaRPr lang="en-US" altLang="zh-CN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defTabSz="914400"/>
              <a:endParaRPr lang="en-US" altLang="zh-CN" sz="2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 defTabSz="914400"/>
              <a:endParaRPr lang="zh-CN" altLang="en-US" sz="2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85" y="-116840"/>
            <a:ext cx="1209040" cy="1209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1000">
        <p14:prism/>
      </p:transition>
    </mc:Choice>
    <mc:Fallback>
      <p:transition spd="slow" advTm="1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3059832" y="195486"/>
            <a:ext cx="38694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366CC"/>
                </a:solidFill>
                <a:latin typeface="+mj-ea"/>
                <a:ea typeface="+mj-ea"/>
              </a:rPr>
              <a:t>项目汇报内容</a:t>
            </a:r>
            <a:endParaRPr lang="zh-CN" altLang="en-US" sz="2800" dirty="0">
              <a:solidFill>
                <a:srgbClr val="3366CC"/>
              </a:solidFill>
              <a:latin typeface="+mj-ea"/>
              <a:ea typeface="+mj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755958" y="717485"/>
            <a:ext cx="7572428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一、方案介绍（限</a:t>
            </a:r>
            <a:r>
              <a:rPr lang="en-US" altLang="zh-CN" dirty="0">
                <a:solidFill>
                  <a:srgbClr val="3366CC"/>
                </a:solidFill>
                <a:latin typeface="+mj-ea"/>
                <a:ea typeface="+mj-ea"/>
              </a:rPr>
              <a:t>12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张）</a:t>
            </a:r>
            <a:endParaRPr lang="en-US" altLang="zh-CN" dirty="0">
              <a:solidFill>
                <a:srgbClr val="3366CC"/>
              </a:solidFill>
              <a:latin typeface="+mj-ea"/>
              <a:ea typeface="+mj-ea"/>
            </a:endParaRPr>
          </a:p>
          <a:p>
            <a:r>
              <a:rPr lang="en-US" altLang="zh-CN" dirty="0">
                <a:solidFill>
                  <a:srgbClr val="3366CC"/>
                </a:solidFill>
                <a:latin typeface="+mj-ea"/>
                <a:ea typeface="+mj-ea"/>
              </a:rPr>
              <a:t>      </a:t>
            </a:r>
            <a:r>
              <a:rPr lang="zh-CN" altLang="zh-CN" dirty="0">
                <a:solidFill>
                  <a:srgbClr val="3366CC"/>
                </a:solidFill>
                <a:latin typeface="+mj-ea"/>
                <a:ea typeface="+mj-ea"/>
              </a:rPr>
              <a:t>◆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研究目的       ◆ 研究方法</a:t>
            </a:r>
            <a:endParaRPr lang="en-US" altLang="zh-CN" dirty="0">
              <a:solidFill>
                <a:srgbClr val="3366CC"/>
              </a:solidFill>
              <a:latin typeface="+mj-ea"/>
              <a:ea typeface="+mj-ea"/>
            </a:endParaRPr>
          </a:p>
          <a:p>
            <a:r>
              <a:rPr lang="en-US" altLang="zh-CN" dirty="0">
                <a:solidFill>
                  <a:srgbClr val="3366CC"/>
                </a:solidFill>
                <a:latin typeface="+mj-ea"/>
                <a:ea typeface="+mj-ea"/>
              </a:rPr>
              <a:t>       </a:t>
            </a:r>
            <a:r>
              <a:rPr lang="zh-CN" altLang="zh-CN" dirty="0">
                <a:solidFill>
                  <a:srgbClr val="3366CC"/>
                </a:solidFill>
                <a:latin typeface="+mj-ea"/>
                <a:ea typeface="+mj-ea"/>
              </a:rPr>
              <a:t>◆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总样本量、本中心样本量、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是否涉外</a:t>
            </a:r>
            <a:endParaRPr lang="en-US" altLang="zh-CN" b="1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      </a:t>
            </a:r>
            <a:r>
              <a:rPr lang="zh-CN" altLang="zh-CN" dirty="0">
                <a:solidFill>
                  <a:srgbClr val="3366CC"/>
                </a:solidFill>
                <a:latin typeface="+mj-ea"/>
                <a:ea typeface="+mj-ea"/>
              </a:rPr>
              <a:t> ◆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分组，入、排标准、临床评价、用药方法等</a:t>
            </a:r>
            <a:r>
              <a:rPr lang="en-US" altLang="zh-CN" b="1" dirty="0">
                <a:solidFill>
                  <a:srgbClr val="FF0000"/>
                </a:solidFill>
                <a:latin typeface="+mj-ea"/>
                <a:ea typeface="+mj-ea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汇总进技术路线图</a:t>
            </a:r>
            <a:endParaRPr lang="en-US" altLang="zh-CN" b="1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二、知情同意书介绍（限</a:t>
            </a:r>
            <a:r>
              <a:rPr lang="en-US" altLang="zh-CN" dirty="0">
                <a:solidFill>
                  <a:srgbClr val="3366CC"/>
                </a:solidFill>
                <a:latin typeface="+mj-ea"/>
                <a:ea typeface="+mj-ea"/>
              </a:rPr>
              <a:t>6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张）</a:t>
            </a:r>
            <a:endParaRPr lang="zh-CN" altLang="en-US" dirty="0">
              <a:solidFill>
                <a:srgbClr val="3366CC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       ◆随访、血样采集情况</a:t>
            </a:r>
            <a:endParaRPr lang="en-US" altLang="zh-CN" dirty="0">
              <a:solidFill>
                <a:srgbClr val="3366CC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       ◆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受试者可能的风险和受益</a:t>
            </a:r>
            <a:endParaRPr lang="en-US" altLang="zh-CN" b="1" dirty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dirty="0">
                <a:solidFill>
                  <a:srgbClr val="3366CC"/>
                </a:solidFill>
                <a:latin typeface="+mj-ea"/>
                <a:ea typeface="+mj-ea"/>
              </a:rPr>
              <a:t>       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◆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保险的购买和损害赔偿的安排</a:t>
            </a:r>
            <a:endParaRPr lang="en-US" altLang="zh-CN" dirty="0">
              <a:solidFill>
                <a:srgbClr val="3366CC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三、涉及伦理情况的说明</a:t>
            </a:r>
            <a:endParaRPr lang="en-US" altLang="zh-CN" dirty="0">
              <a:solidFill>
                <a:srgbClr val="3366CC"/>
              </a:solidFill>
              <a:latin typeface="+mj-ea"/>
              <a:ea typeface="+mj-ea"/>
            </a:endParaRPr>
          </a:p>
          <a:p>
            <a:r>
              <a:rPr lang="en-US" altLang="zh-CN" kern="100" dirty="0">
                <a:effectLst/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◆</a:t>
            </a:r>
            <a:r>
              <a:rPr lang="zh-CN" altLang="en-US" b="1" dirty="0">
                <a:solidFill>
                  <a:srgbClr val="FF0000"/>
                </a:solidFill>
                <a:latin typeface="+mj-ea"/>
                <a:ea typeface="+mj-ea"/>
              </a:rPr>
              <a:t>如涉及弱势群体，说明选择的理由</a:t>
            </a:r>
            <a:endParaRPr lang="zh-CN" altLang="zh-CN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itchFamily="2" charset="-122"/>
              <a:cs typeface="Times New Roman" panose="02020603050405020304" pitchFamily="18" charset="0"/>
            </a:endParaRPr>
          </a:p>
          <a:p>
            <a:pPr indent="304800" algn="just"/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  ◆</a:t>
            </a:r>
            <a:r>
              <a:rPr lang="zh-CN" altLang="zh-CN" dirty="0">
                <a:solidFill>
                  <a:srgbClr val="3366CC"/>
                </a:solidFill>
                <a:latin typeface="+mj-ea"/>
                <a:ea typeface="+mj-ea"/>
              </a:rPr>
              <a:t>如果选择安慰剂作为对照，请说明使用安慰剂的理由和对安慰剂组</a:t>
            </a:r>
            <a:r>
              <a:rPr lang="en-US" altLang="zh-CN" dirty="0">
                <a:solidFill>
                  <a:srgbClr val="3366CC"/>
                </a:solidFill>
                <a:latin typeface="+mj-ea"/>
                <a:ea typeface="+mj-ea"/>
              </a:rPr>
              <a:t>  </a:t>
            </a:r>
            <a:r>
              <a:rPr lang="zh-CN" altLang="zh-CN" dirty="0">
                <a:solidFill>
                  <a:srgbClr val="3366CC"/>
                </a:solidFill>
                <a:latin typeface="+mj-ea"/>
                <a:ea typeface="+mj-ea"/>
              </a:rPr>
              <a:t>的保护</a:t>
            </a:r>
            <a:r>
              <a:rPr lang="en-US" altLang="zh-CN" dirty="0">
                <a:solidFill>
                  <a:srgbClr val="3366CC"/>
                </a:solidFill>
                <a:latin typeface="+mj-ea"/>
                <a:ea typeface="+mj-ea"/>
              </a:rPr>
              <a:t>/</a:t>
            </a:r>
            <a:r>
              <a:rPr lang="zh-CN" altLang="en-US" dirty="0">
                <a:solidFill>
                  <a:srgbClr val="3366CC"/>
                </a:solidFill>
                <a:latin typeface="+mj-ea"/>
                <a:ea typeface="+mj-ea"/>
              </a:rPr>
              <a:t>补偿</a:t>
            </a:r>
            <a:r>
              <a:rPr lang="zh-CN" altLang="zh-CN" dirty="0">
                <a:solidFill>
                  <a:srgbClr val="3366CC"/>
                </a:solidFill>
                <a:latin typeface="+mj-ea"/>
                <a:ea typeface="+mj-ea"/>
              </a:rPr>
              <a:t>措施。</a:t>
            </a:r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Box 115"/>
          <p:cNvSpPr txBox="1"/>
          <p:nvPr/>
        </p:nvSpPr>
        <p:spPr>
          <a:xfrm>
            <a:off x="3059832" y="195486"/>
            <a:ext cx="386947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</a:rPr>
              <a:t>重点提示：</a:t>
            </a:r>
            <a:endParaRPr lang="zh-CN" altLang="en-US" sz="2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827713" y="1635695"/>
            <a:ext cx="757242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</a:rPr>
              <a:t>伦理审查工作重点是对研究者和患者权益的保护</a:t>
            </a:r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  <a:sym typeface="+mn-ea"/>
              </a:rPr>
              <a:t>（</a:t>
            </a:r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  <a:sym typeface="+mn-ea"/>
              </a:rPr>
              <a:t>科学性审核仅供参考</a:t>
            </a:r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  <a:sym typeface="+mn-ea"/>
              </a:rPr>
              <a:t>）</a:t>
            </a:r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</a:rPr>
              <a:t>，</a:t>
            </a:r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  <a:p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</a:rPr>
              <a:t>上述幻灯红色部分为汇报重点，因每次审核项目较多请汇报者熟悉自己汇</a:t>
            </a:r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  <a:p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</a:rPr>
              <a:t>报内容，重点讲述红色部分。此外，知情同意书的细节表述及费用补偿等</a:t>
            </a:r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  <a:p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  <a:p>
            <a:r>
              <a:rPr lang="zh-CN" altLang="en-US" dirty="0">
                <a:solidFill>
                  <a:srgbClr val="5F5F5F"/>
                </a:solidFill>
                <a:latin typeface="+mj-ea"/>
                <a:ea typeface="+mj-ea"/>
              </a:rPr>
              <a:t>内容参考国家标准，做好细节规范工作。</a:t>
            </a:r>
            <a:endParaRPr lang="zh-CN" altLang="en-US" dirty="0">
              <a:solidFill>
                <a:srgbClr val="5F5F5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8175,&quot;width&quot;:14420}"/>
</p:tagLst>
</file>

<file path=ppt/tags/tag2.xml><?xml version="1.0" encoding="utf-8"?>
<p:tagLst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FIRST_PUBLISH" val="1"/>
  <p:tag name="ISPRING_OUTPUT_FOLDER" val="E:\PPT临时\172-工作总结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PRESENTATION_TITLE" val="1"/>
  <p:tag name="ISPRING_RESOURCE_PATHS_HASH_2" val="9bf32b21c57e606988ab10ec694d2e32676a8b"/>
  <p:tag name="ISPRING_RESOURCE_PATHS_HASH_PRESENTER" val="1e23aa3dfefa2dda7d344b154acf39862a589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0000"/>
  <p:tag name="ISPRING_SCORM_RATE_QUIZZES" val="0"/>
  <p:tag name="ISPRING_SCORM_RATE_SLIDES" val="1"/>
  <p:tag name="ISPRING_ULTRA_SCORM_COURSE_ID" val="19D12169-10B6-4984-8CE8-8968B0B22BA0"/>
  <p:tag name="ISPRINGCLOUDFOLDERID" val="0"/>
  <p:tag name="ISPRINGCLOUDFOLDERPATH" val="Repository"/>
  <p:tag name="ISPRINGONLINEFOLDERID" val="0"/>
  <p:tag name="ISPRINGONLINEFOLDERPATH" val="Content List"/>
  <p:tag name="commondata" val="eyJoZGlkIjoiZmFlZWRiNDhkNjEwZDMyY2IzNTg5MDdkY2E3NWI5ZjkifQ=="/>
</p:tagLst>
</file>

<file path=ppt/theme/theme1.xml><?xml version="1.0" encoding="utf-8"?>
<a:theme xmlns:a="http://schemas.openxmlformats.org/drawingml/2006/main" name="Office 主题​​">
  <a:themeElements>
    <a:clrScheme name="自定义 276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665</Words>
  <Application>WPS 表格</Application>
  <PresentationFormat>全屏显示(16:9)</PresentationFormat>
  <Paragraphs>39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Helvetica Neue</vt:lpstr>
      <vt:lpstr>汉仪书宋二KW</vt:lpstr>
      <vt:lpstr>微软雅黑</vt:lpstr>
      <vt:lpstr>汉仪旗黑</vt:lpstr>
      <vt:lpstr>Arial</vt:lpstr>
      <vt:lpstr>Times New Roman</vt:lpstr>
      <vt:lpstr>宋体</vt:lpstr>
      <vt:lpstr>Arial Unicode MS</vt:lpstr>
      <vt:lpstr>Office 主题​​</vt:lpstr>
      <vt:lpstr>PowerPoint 演示文稿</vt:lpstr>
      <vt:lpstr>PowerPoint 演示文稿</vt:lpstr>
      <vt:lpstr>PowerPoint 演示文稿</vt:lpstr>
    </vt:vector>
  </TitlesOfParts>
  <Company>上海剑姬网络科技有限公司</Company>
  <LinksUpToDate>false</LinksUpToDate>
  <SharedDoc>false</SharedDoc>
  <HyperlinksChanged>false</HyperlinksChanged>
  <AppVersion>14.0000</AppVersion>
  <Manager>风云办公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dc:subject>哎呀小小草</dc:subject>
  <cp:category>https://800sucai.taobao.com/</cp:category>
  <cp:lastModifiedBy>太阳了</cp:lastModifiedBy>
  <cp:revision>1056</cp:revision>
  <dcterms:created xsi:type="dcterms:W3CDTF">2023-12-18T02:21:59Z</dcterms:created>
  <dcterms:modified xsi:type="dcterms:W3CDTF">2023-12-18T02:21:59Z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2052-6.1.0.8274</vt:lpwstr>
  </property>
  <property fmtid="{D5CDD505-2E9C-101B-9397-08002B2CF9AE}" pid="3" name="ICV">
    <vt:lpwstr>66289D510FC7BF35C6AC7F65F731C07E_43</vt:lpwstr>
  </property>
</Properties>
</file>