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404" r:id="rId2"/>
    <p:sldId id="447" r:id="rId3"/>
    <p:sldId id="448" r:id="rId4"/>
  </p:sldIdLst>
  <p:sldSz cx="9144000" cy="5143500" type="screen16x9"/>
  <p:notesSz cx="6858000" cy="9144000"/>
  <p:custDataLst>
    <p:tags r:id="rId6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366CC"/>
    <a:srgbClr val="0713F9"/>
    <a:srgbClr val="0039AC"/>
    <a:srgbClr val="A08BF9"/>
    <a:srgbClr val="00AAE6"/>
    <a:srgbClr val="A2D1F8"/>
    <a:srgbClr val="FF3F3F"/>
    <a:srgbClr val="E165C9"/>
    <a:srgbClr val="D5F4FF"/>
    <a:srgbClr val="00C45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006" autoAdjust="0"/>
    <p:restoredTop sz="94660"/>
  </p:normalViewPr>
  <p:slideViewPr>
    <p:cSldViewPr>
      <p:cViewPr varScale="1">
        <p:scale>
          <a:sx n="158" d="100"/>
          <a:sy n="158" d="100"/>
        </p:scale>
        <p:origin x="-228" y="-84"/>
      </p:cViewPr>
      <p:guideLst>
        <p:guide orient="horz" pos="1735"/>
        <p:guide pos="2902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673B58EF-4ABD-40F4-ACA4-FE81D742E6DD}" type="datetimeFigureOut">
              <a:rPr lang="zh-CN" altLang="en-US" smtClean="0"/>
              <a:pPr/>
              <a:t>2020-12-11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A11FC198-2D83-4DFC-8CDD-7D23AF44D41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 advTm="10000">
        <p14:prism/>
      </p:transition>
    </mc:Choice>
    <mc:Fallback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 advTm="10000">
        <p14:prism/>
      </p:transition>
    </mc:Choice>
    <mc:Fallback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mc:AlternateContent xmlns:mc="http://schemas.openxmlformats.org/markup-compatibility/2006">
    <mc:Choice xmlns="" xmlns:p14="http://schemas.microsoft.com/office/powerpoint/2010/main" Requires="p14">
      <p:transition spd="slow" p14:dur="1200" advTm="10000">
        <p14:prism/>
      </p:transition>
    </mc:Choice>
    <mc:Fallback>
      <p:transition spd="slow" advTm="10000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微软雅黑" panose="020B0503020204020204" pitchFamily="34" charset="-122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59632" y="2306759"/>
            <a:ext cx="7147293" cy="2031271"/>
          </a:xfrm>
          <a:prstGeom prst="rect">
            <a:avLst/>
          </a:prstGeom>
          <a:noFill/>
        </p:spPr>
        <p:txBody>
          <a:bodyPr wrap="square" lIns="91386" tIns="45693" rIns="91386" bIns="45693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       回顾这一年的工作，在取得成绩的同时，我们也找到了工作中的不足和问题，主要反映于</a:t>
            </a:r>
            <a:r>
              <a:rPr lang="en-US" altLang="zh-CN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xx</a:t>
            </a:r>
            <a:r>
              <a:rPr lang="zh-CN" altLang="en-US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及</a:t>
            </a:r>
            <a:r>
              <a:rPr lang="en-US" altLang="zh-CN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xxx</a:t>
            </a:r>
            <a:r>
              <a:rPr lang="zh-CN" altLang="en-US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的风格、定型还有待进一步探索，尤其是网上的公司产品库充分体现我们</a:t>
            </a:r>
            <a:r>
              <a:rPr lang="en-US" altLang="zh-CN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xxxxx</a:t>
            </a:r>
            <a:r>
              <a:rPr lang="zh-CN" altLang="en-US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和我们这个平台能为客户提供良好的商机和快捷方便的信息、导航的功能发挥。展望新的一年，我们将继续努力，力争各项工作更上一个新台阶。</a:t>
            </a:r>
            <a:r>
              <a:rPr lang="en-US" altLang="zh-CN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201X</a:t>
            </a:r>
            <a:r>
              <a:rPr lang="zh-CN" altLang="en-US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我们所向披靡，</a:t>
            </a:r>
            <a:r>
              <a:rPr lang="en-US" altLang="zh-CN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201X</a:t>
            </a:r>
            <a:r>
              <a:rPr lang="zh-CN" altLang="en-US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我们勇往直前！</a:t>
            </a:r>
          </a:p>
          <a:p>
            <a:pPr>
              <a:lnSpc>
                <a:spcPct val="150000"/>
              </a:lnSpc>
            </a:pPr>
            <a:endParaRPr lang="zh-CN" altLang="en-US" sz="140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3140311" y="770251"/>
            <a:ext cx="1306135" cy="1269327"/>
            <a:chOff x="2132199" y="770251"/>
            <a:chExt cx="1306135" cy="1269327"/>
          </a:xfrm>
        </p:grpSpPr>
        <p:grpSp>
          <p:nvGrpSpPr>
            <p:cNvPr id="6" name="组合 5"/>
            <p:cNvGrpSpPr/>
            <p:nvPr/>
          </p:nvGrpSpPr>
          <p:grpSpPr>
            <a:xfrm>
              <a:off x="2132199" y="770251"/>
              <a:ext cx="1306135" cy="1269327"/>
              <a:chOff x="4345444" y="2542859"/>
              <a:chExt cx="1810550" cy="1811205"/>
            </a:xfrm>
          </p:grpSpPr>
          <p:grpSp>
            <p:nvGrpSpPr>
              <p:cNvPr id="7" name="组合 6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9" name="同心圆 8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black"/>
                    </a:solidFill>
                    <a:latin typeface="微软雅黑" panose="020B0503020204020204" pitchFamily="34" charset="-122"/>
                  </a:endParaRPr>
                </a:p>
              </p:txBody>
            </p:sp>
            <p:sp>
              <p:nvSpPr>
                <p:cNvPr id="10" name="椭圆 9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white"/>
                    </a:solidFill>
                    <a:latin typeface="微软雅黑" panose="020B0503020204020204" pitchFamily="34" charset="-122"/>
                  </a:endParaRPr>
                </a:p>
              </p:txBody>
            </p:sp>
          </p:grpSp>
          <p:sp>
            <p:nvSpPr>
              <p:cNvPr id="8" name="椭圆 7"/>
              <p:cNvSpPr/>
              <p:nvPr/>
            </p:nvSpPr>
            <p:spPr>
              <a:xfrm>
                <a:off x="4565570" y="2763062"/>
                <a:ext cx="1370298" cy="1370793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微软雅黑" panose="020B0503020204020204" pitchFamily="34" charset="-122"/>
                </a:endParaRPr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2431244" y="1068589"/>
              <a:ext cx="950693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500" b="1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前 </a:t>
              </a: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2790865" y="1603223"/>
            <a:ext cx="349446" cy="349446"/>
            <a:chOff x="304800" y="673100"/>
            <a:chExt cx="4000500" cy="4000500"/>
          </a:xfrm>
          <a:effectLst>
            <a:outerShdw blurRad="444500" dist="254000" dir="6840000" algn="tr" rotWithShape="0">
              <a:prstClr val="black">
                <a:alpha val="50000"/>
              </a:prstClr>
            </a:outerShdw>
          </a:effectLst>
        </p:grpSpPr>
        <p:sp>
          <p:nvSpPr>
            <p:cNvPr id="15" name="同心圆 1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6473219" y="1217239"/>
            <a:ext cx="156292" cy="156292"/>
            <a:chOff x="304800" y="673100"/>
            <a:chExt cx="4000500" cy="4000500"/>
          </a:xfrm>
          <a:effectLst>
            <a:outerShdw blurRad="444500" dist="254000" dir="6840000" algn="tr" rotWithShape="0">
              <a:prstClr val="black">
                <a:alpha val="50000"/>
              </a:prstClr>
            </a:outerShdw>
          </a:effectLst>
        </p:grpSpPr>
        <p:sp>
          <p:nvSpPr>
            <p:cNvPr id="18" name="同心圆 17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19" name="椭圆 18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6629511" y="1381787"/>
            <a:ext cx="208440" cy="208440"/>
            <a:chOff x="304800" y="673100"/>
            <a:chExt cx="4000500" cy="4000500"/>
          </a:xfrm>
          <a:effectLst>
            <a:outerShdw blurRad="444500" dist="254000" dir="6840000" algn="tr" rotWithShape="0">
              <a:prstClr val="black">
                <a:alpha val="50000"/>
              </a:prstClr>
            </a:outerShdw>
          </a:effectLst>
        </p:grpSpPr>
        <p:sp>
          <p:nvSpPr>
            <p:cNvPr id="21" name="同心圆 2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22" name="椭圆 21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</p:grpSp>
      <p:sp>
        <p:nvSpPr>
          <p:cNvPr id="23" name="椭圆 22"/>
          <p:cNvSpPr/>
          <p:nvPr/>
        </p:nvSpPr>
        <p:spPr>
          <a:xfrm>
            <a:off x="7794388" y="4443265"/>
            <a:ext cx="500908" cy="500908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8423305" y="3522698"/>
            <a:ext cx="274777" cy="274777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7183751" y="4762644"/>
            <a:ext cx="219777" cy="219777"/>
            <a:chOff x="304800" y="673100"/>
            <a:chExt cx="4000500" cy="4000500"/>
          </a:xfrm>
          <a:effectLst>
            <a:outerShdw blurRad="381000" dist="152400" dir="8100000" algn="tr" rotWithShape="0">
              <a:prstClr val="black">
                <a:alpha val="70000"/>
              </a:prstClr>
            </a:outerShdw>
          </a:effectLst>
        </p:grpSpPr>
        <p:sp>
          <p:nvSpPr>
            <p:cNvPr id="26" name="同心圆 2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27" name="椭圆 26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2391037" y="769498"/>
            <a:ext cx="287919" cy="287919"/>
            <a:chOff x="304800" y="673100"/>
            <a:chExt cx="4000500" cy="4000500"/>
          </a:xfrm>
          <a:effectLst>
            <a:outerShdw blurRad="381000" dist="152400" dir="8100000" algn="tr" rotWithShape="0">
              <a:prstClr val="black">
                <a:alpha val="70000"/>
              </a:prstClr>
            </a:outerShdw>
          </a:effectLst>
        </p:grpSpPr>
        <p:sp>
          <p:nvSpPr>
            <p:cNvPr id="29" name="同心圆 28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30" name="椭圆 29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8411685" y="4151249"/>
            <a:ext cx="408377" cy="408377"/>
            <a:chOff x="304800" y="673100"/>
            <a:chExt cx="4000500" cy="4000500"/>
          </a:xfrm>
          <a:effectLst>
            <a:outerShdw blurRad="317500" dist="1905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32" name="同心圆 3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33" name="椭圆 32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</p:grpSp>
      <p:sp>
        <p:nvSpPr>
          <p:cNvPr id="34" name="椭圆 33"/>
          <p:cNvSpPr/>
          <p:nvPr/>
        </p:nvSpPr>
        <p:spPr>
          <a:xfrm>
            <a:off x="6629511" y="4707644"/>
            <a:ext cx="274777" cy="274777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8585278" y="4984207"/>
            <a:ext cx="137389" cy="137389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4644008" y="770251"/>
            <a:ext cx="1306135" cy="1269327"/>
            <a:chOff x="2132199" y="770251"/>
            <a:chExt cx="1306135" cy="1269327"/>
          </a:xfrm>
        </p:grpSpPr>
        <p:grpSp>
          <p:nvGrpSpPr>
            <p:cNvPr id="38" name="组合 37"/>
            <p:cNvGrpSpPr/>
            <p:nvPr/>
          </p:nvGrpSpPr>
          <p:grpSpPr>
            <a:xfrm>
              <a:off x="2132199" y="770251"/>
              <a:ext cx="1306135" cy="1269327"/>
              <a:chOff x="4345444" y="2542859"/>
              <a:chExt cx="1810550" cy="1811205"/>
            </a:xfrm>
          </p:grpSpPr>
          <p:grpSp>
            <p:nvGrpSpPr>
              <p:cNvPr id="40" name="组合 39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42" name="同心圆 41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black"/>
                    </a:solidFill>
                    <a:latin typeface="微软雅黑" panose="020B0503020204020204" pitchFamily="34" charset="-122"/>
                  </a:endParaRPr>
                </a:p>
              </p:txBody>
            </p:sp>
            <p:sp>
              <p:nvSpPr>
                <p:cNvPr id="43" name="椭圆 42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white"/>
                    </a:solidFill>
                    <a:latin typeface="微软雅黑" panose="020B0503020204020204" pitchFamily="34" charset="-122"/>
                  </a:endParaRPr>
                </a:p>
              </p:txBody>
            </p:sp>
          </p:grpSp>
          <p:sp>
            <p:nvSpPr>
              <p:cNvPr id="41" name="椭圆 40"/>
              <p:cNvSpPr/>
              <p:nvPr/>
            </p:nvSpPr>
            <p:spPr>
              <a:xfrm>
                <a:off x="4565570" y="2763062"/>
                <a:ext cx="1370298" cy="1370793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微软雅黑" panose="020B0503020204020204" pitchFamily="34" charset="-122"/>
                </a:endParaRPr>
              </a:p>
            </p:txBody>
          </p:sp>
        </p:grpSp>
        <p:sp>
          <p:nvSpPr>
            <p:cNvPr id="39" name="TextBox 11"/>
            <p:cNvSpPr txBox="1"/>
            <p:nvPr/>
          </p:nvSpPr>
          <p:spPr>
            <a:xfrm>
              <a:off x="2431244" y="1068589"/>
              <a:ext cx="950693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500" b="1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言</a:t>
              </a:r>
            </a:p>
          </p:txBody>
        </p:sp>
      </p:grpSp>
      <p:pic>
        <p:nvPicPr>
          <p:cNvPr id="2050" name="Picture 2" descr="C:\Users\Administrator\Desktop\图片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2700" y="1270"/>
            <a:ext cx="9156700" cy="5191125"/>
          </a:xfrm>
          <a:prstGeom prst="rect">
            <a:avLst/>
          </a:prstGeom>
          <a:noFill/>
        </p:spPr>
      </p:pic>
      <p:grpSp>
        <p:nvGrpSpPr>
          <p:cNvPr id="47" name="组合 46"/>
          <p:cNvGrpSpPr/>
          <p:nvPr/>
        </p:nvGrpSpPr>
        <p:grpSpPr>
          <a:xfrm>
            <a:off x="0" y="1500180"/>
            <a:ext cx="9144000" cy="3241396"/>
            <a:chOff x="0" y="1928808"/>
            <a:chExt cx="9144000" cy="3241396"/>
          </a:xfrm>
        </p:grpSpPr>
        <p:sp>
          <p:nvSpPr>
            <p:cNvPr id="45" name="矩形 44"/>
            <p:cNvSpPr/>
            <p:nvPr/>
          </p:nvSpPr>
          <p:spPr>
            <a:xfrm>
              <a:off x="0" y="1928808"/>
              <a:ext cx="9144000" cy="2428892"/>
            </a:xfrm>
            <a:prstGeom prst="rect">
              <a:avLst/>
            </a:prstGeom>
            <a:solidFill>
              <a:srgbClr val="00AA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TextBox 7"/>
            <p:cNvSpPr>
              <a:spLocks noChangeArrowheads="1"/>
            </p:cNvSpPr>
            <p:nvPr/>
          </p:nvSpPr>
          <p:spPr bwMode="auto">
            <a:xfrm>
              <a:off x="0" y="2000105"/>
              <a:ext cx="9144000" cy="31700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defTabSz="914400"/>
              <a:r>
                <a:rPr lang="zh-CN" altLang="en-US" sz="26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项目名称</a:t>
              </a:r>
              <a:r>
                <a:rPr lang="zh-CN" altLang="en-US" sz="26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：</a:t>
              </a:r>
              <a:endParaRPr lang="en-US" altLang="zh-CN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algn="ctr" defTabSz="914400"/>
              <a:endParaRPr lang="en-US" altLang="zh-CN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algn="ctr" defTabSz="914400"/>
              <a:r>
                <a:rPr lang="zh-CN" altLang="en-US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审查类别：修正案审查</a:t>
              </a:r>
              <a:endParaRPr lang="en-US" altLang="zh-CN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algn="ctr" defTabSz="914400"/>
              <a:endParaRPr lang="en-US" altLang="zh-CN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defTabSz="914400"/>
              <a:r>
                <a:rPr lang="zh-CN" altLang="en-US" sz="20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                                             申办方：</a:t>
              </a:r>
              <a:endParaRPr lang="en-US" altLang="zh-CN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defTabSz="914400"/>
              <a:r>
                <a:rPr lang="en-US" altLang="zh-CN" sz="20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                                             </a:t>
              </a:r>
              <a:r>
                <a:rPr lang="zh-CN" altLang="en-US" sz="20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组长单位：</a:t>
              </a:r>
              <a:endParaRPr lang="en-US" altLang="zh-CN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algn="ctr" defTabSz="914400"/>
              <a:r>
                <a:rPr lang="zh-CN" altLang="en-US" sz="20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本中心主要研究者：</a:t>
              </a:r>
              <a:endParaRPr lang="en-US" altLang="zh-CN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algn="ctr" defTabSz="914400"/>
              <a:endParaRPr lang="en-US" altLang="zh-CN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algn="ctr" defTabSz="914400"/>
              <a:endParaRPr lang="zh-CN" alt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 advTm="11000">
        <p14:prism/>
      </p:transition>
    </mc:Choice>
    <mc:Fallback>
      <p:transition spd="slow" advTm="1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Box 115"/>
          <p:cNvSpPr txBox="1"/>
          <p:nvPr/>
        </p:nvSpPr>
        <p:spPr>
          <a:xfrm>
            <a:off x="3078792" y="518780"/>
            <a:ext cx="31432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3366CC"/>
                </a:solidFill>
                <a:latin typeface="+mj-ea"/>
                <a:ea typeface="+mj-ea"/>
              </a:rPr>
              <a:t>项目汇报内容</a:t>
            </a:r>
            <a:endParaRPr lang="en-US" altLang="zh-CN" sz="2800" dirty="0" smtClean="0">
              <a:solidFill>
                <a:srgbClr val="3366CC"/>
              </a:solidFill>
              <a:latin typeface="+mj-ea"/>
              <a:ea typeface="+mj-ea"/>
            </a:endParaRPr>
          </a:p>
          <a:p>
            <a:r>
              <a:rPr lang="en-US" altLang="zh-CN" sz="2800" dirty="0" smtClean="0">
                <a:solidFill>
                  <a:srgbClr val="3366CC"/>
                </a:solidFill>
                <a:latin typeface="+mj-ea"/>
                <a:ea typeface="+mj-ea"/>
              </a:rPr>
              <a:t>    </a:t>
            </a:r>
            <a:endParaRPr lang="zh-CN" altLang="en-US" sz="2800" dirty="0" smtClean="0">
              <a:solidFill>
                <a:srgbClr val="3366CC"/>
              </a:solidFill>
              <a:latin typeface="+mj-ea"/>
              <a:ea typeface="+mj-ea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571472" y="1500180"/>
            <a:ext cx="75724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3366CC"/>
                </a:solidFill>
                <a:latin typeface="+mj-ea"/>
                <a:ea typeface="+mj-ea"/>
              </a:rPr>
              <a:t>一</a:t>
            </a:r>
            <a:r>
              <a:rPr lang="zh-CN" altLang="en-US" sz="2800" dirty="0" smtClean="0">
                <a:solidFill>
                  <a:srgbClr val="3366CC"/>
                </a:solidFill>
                <a:latin typeface="+mj-ea"/>
                <a:ea typeface="+mj-ea"/>
              </a:rPr>
              <a:t>、</a:t>
            </a:r>
            <a:endParaRPr lang="en-US" altLang="zh-CN" sz="2800" dirty="0" smtClean="0">
              <a:solidFill>
                <a:srgbClr val="3366CC"/>
              </a:solidFill>
              <a:latin typeface="+mj-ea"/>
              <a:ea typeface="+mj-ea"/>
            </a:endParaRPr>
          </a:p>
          <a:p>
            <a:endParaRPr lang="en-US" altLang="zh-CN" sz="2800" dirty="0" smtClean="0">
              <a:solidFill>
                <a:srgbClr val="5F5F5F"/>
              </a:solidFill>
              <a:latin typeface="+mj-ea"/>
              <a:ea typeface="+mj-ea"/>
            </a:endParaRPr>
          </a:p>
          <a:p>
            <a:endParaRPr lang="zh-CN" altLang="en-US" sz="2800" dirty="0" smtClean="0">
              <a:solidFill>
                <a:srgbClr val="5F5F5F"/>
              </a:solidFill>
              <a:latin typeface="+mj-ea"/>
              <a:ea typeface="+mj-ea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428728" y="1428742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项目进展情况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目前该项目处于哪个研究阶段？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合同病例数？已入组病例数？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本次是第几次修正？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 advTm="6000">
        <p14:prism/>
      </p:transition>
    </mc:Choice>
    <mc:Fallback>
      <p:transition spd="slow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Box 115"/>
          <p:cNvSpPr txBox="1"/>
          <p:nvPr/>
        </p:nvSpPr>
        <p:spPr>
          <a:xfrm>
            <a:off x="3078792" y="518780"/>
            <a:ext cx="31432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3366CC"/>
                </a:solidFill>
                <a:latin typeface="+mj-ea"/>
                <a:ea typeface="+mj-ea"/>
              </a:rPr>
              <a:t>项目修正内容</a:t>
            </a:r>
            <a:endParaRPr lang="en-US" altLang="zh-CN" sz="2800" dirty="0" smtClean="0">
              <a:solidFill>
                <a:srgbClr val="3366CC"/>
              </a:solidFill>
              <a:latin typeface="+mj-ea"/>
              <a:ea typeface="+mj-ea"/>
            </a:endParaRPr>
          </a:p>
          <a:p>
            <a:r>
              <a:rPr lang="en-US" altLang="zh-CN" sz="2800" dirty="0" smtClean="0">
                <a:solidFill>
                  <a:srgbClr val="3366CC"/>
                </a:solidFill>
                <a:latin typeface="+mj-ea"/>
                <a:ea typeface="+mj-ea"/>
              </a:rPr>
              <a:t>    </a:t>
            </a:r>
            <a:endParaRPr lang="zh-CN" altLang="en-US" sz="2800" dirty="0" smtClean="0">
              <a:solidFill>
                <a:srgbClr val="3366CC"/>
              </a:solidFill>
              <a:latin typeface="+mj-ea"/>
              <a:ea typeface="+mj-ea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571472" y="1500180"/>
            <a:ext cx="75724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3366CC"/>
                </a:solidFill>
                <a:latin typeface="+mj-ea"/>
                <a:ea typeface="+mj-ea"/>
              </a:rPr>
              <a:t>二</a:t>
            </a:r>
            <a:r>
              <a:rPr lang="zh-CN" altLang="en-US" sz="2800" dirty="0" smtClean="0">
                <a:solidFill>
                  <a:srgbClr val="3366CC"/>
                </a:solidFill>
                <a:latin typeface="+mj-ea"/>
                <a:ea typeface="+mj-ea"/>
              </a:rPr>
              <a:t>、</a:t>
            </a:r>
            <a:endParaRPr lang="en-US" altLang="zh-CN" sz="2800" dirty="0" smtClean="0">
              <a:solidFill>
                <a:srgbClr val="3366CC"/>
              </a:solidFill>
              <a:latin typeface="+mj-ea"/>
              <a:ea typeface="+mj-ea"/>
            </a:endParaRPr>
          </a:p>
          <a:p>
            <a:endParaRPr lang="en-US" altLang="zh-CN" sz="2800" dirty="0" smtClean="0">
              <a:solidFill>
                <a:srgbClr val="5F5F5F"/>
              </a:solidFill>
              <a:latin typeface="+mj-ea"/>
              <a:ea typeface="+mj-ea"/>
            </a:endParaRPr>
          </a:p>
          <a:p>
            <a:endParaRPr lang="zh-CN" altLang="en-US" sz="2800" dirty="0" smtClean="0">
              <a:solidFill>
                <a:srgbClr val="5F5F5F"/>
              </a:solidFill>
              <a:latin typeface="+mj-ea"/>
              <a:ea typeface="+mj-ea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428728" y="1428742"/>
          <a:ext cx="609600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24718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修正情况</a:t>
                      </a:r>
                      <a:endParaRPr lang="zh-CN" altLang="en-US" dirty="0"/>
                    </a:p>
                  </a:txBody>
                  <a:tcPr/>
                </a:tc>
              </a:tr>
              <a:tr h="324718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本次修正的原因和目的</a:t>
                      </a:r>
                      <a:endParaRPr lang="en-US" altLang="zh-CN" dirty="0" smtClean="0"/>
                    </a:p>
                  </a:txBody>
                  <a:tcPr/>
                </a:tc>
              </a:tr>
              <a:tr h="324718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本次修正对受试者的影响</a:t>
                      </a:r>
                      <a:endParaRPr lang="zh-CN" altLang="en-US" dirty="0"/>
                    </a:p>
                  </a:txBody>
                  <a:tcPr/>
                </a:tc>
              </a:tr>
              <a:tr h="8117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主要从哪几方面进行了修正？（勘误、版本号变更只需简单说明，研究方法、入排标准等变更需详细说明）</a:t>
                      </a:r>
                    </a:p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 advTm="6000">
        <p14:prism/>
      </p:transition>
    </mc:Choice>
    <mc:Fallback>
      <p:transition spd="slow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2.0.50727.5485"/>
  <p:tag name="AS_OS" val="Microsoft Windows NT 6.1.7601 Service Pack 1"/>
  <p:tag name="AS_RELEASE_DATE" val="2018.04.09"/>
  <p:tag name="AS_TITLE" val="Aspose.Slides for .NET 2.0"/>
  <p:tag name="AS_VERSION" val="18.4"/>
  <p:tag name="ISPRING_FIRST_PUBLISH" val="1"/>
  <p:tag name="ISPRING_OUTPUT_FOLDER" val="E:\PPT临时\172-工作总结"/>
  <p:tag name="ISPRING_PLAYERS_CUSTOMIZATION" val="UEsDBBQAAgAIAImQhEfpbttk5AMAAHQOAAAdAAAAdW5pdmVyc2FsL2NvbW1vbl9tZXNzYWdlcy5sbmetV91u2zYUvi/QdyAEFNgulrYDWhSD44C2GFuILLkSHSdbB4GRGJsIRbr6cZtd7Wn2YHuSHVFyYqcdJMW9sGDS/r7z950jcnD2NZVoy7NcaHVqvT15YyGuYp0ItTq1FvT8lw8WygumEia14qeW0hY6G758MZBMrUq24vD95QuEBinPc1jmw2r1uEYiObXmo2jsz+bYu45cf+JHI2diDcc63TB1j1y90p+yn359/+Hr23fvfx68bpBdiMIZdt1DKmSY3r3pQOTRwHcjYCNu5JErag2rZz+cv6Cu4xFr2Hzph54H5NIaVs9W3CIIiEej0HVsEjlh5PnU5MIllNjW8FqXaM22HBUabQX/goo1h0oWIuMolyIxP8QaNlTJ24zZAV463iSivu+GEfHs3Y41JCpBdsa+gD56sgQ4JAEQZCzn2TOwkSm1gSMsZT+GqTOZuvChlQtTsVpL+BR9/ZgTD6rFVRtqRsIQT0g08q+gTiArvw/CvwA1XfRBXJMQFEDCNoyHL50Jpo7vVQoKSEgDZ/wgn5gppJW8RyyOAYc2Gd8KXeawUymKJ7WQ8n5WQvJxAcJ1sPsdkdaESCgj15XYcnAhS9rrAi0zJnZVmY8L5/foHDsusSMole0vI2p6uTLGQP1KF4hJqasAwC5LtkzFHN3wmJUgpXv4WyIS87cNg7ArTz6X4i/EiqZzXjVN59nk6tXJca451IVhsWSZ6tBBT6gOWv7bYNMyh0iLgqeboi2KvUyc/BAvjo1rjsPwf4PqUpcjI3piv284IUicBPBig24fCd0dQWagDxhrKROyO8rxzsHQPOM5jHieIUfd9rDp+Q2Bp9FzOS4h8wcuXEJFeuCXZBQ6tMoxv8lF0fpKMoWq6/19jcRwBpC84I86ueG3GvpfcraFIsK+yGvhnDzDWC9B7CZrNQL353TD4oFDK1bAiQuBS1KkEH/SgXMxI7sM1uP1IBNLXcrEjDMp7syIhdqUaZ2QTV2n2uhtplOzK1m+66V6wp8d40UdXFAbne8ZbCMNCQ7G02iMvTGpTnNVD8uOINBy5ZNLw8jFowoOok5ZEa/hvXKrS5V0JKoPZDY5x0DWpDTkLIvX//79T0eOJ57Uu6jZ/a0XCXRoNZfIA9kfni54/mcbCcWjQ5xZdEE1B9gdruN51lS9SR6mFI+nMxBGaHSgyyxuPy7sM8xwcAHDwZy2rOGMZXcwWajWsheLCbkSQtHP+uNZviykULwP9rjZXAVMnXmEbdtcbKAJpIjv6ndagpiZbtUNR8INpyvZeIo9GDxP+Hgiip6EZtbv2hwarl4/ttv229H/sMrN/XDweu+6+B9QSwMEFAACAAgAiZCER6uvADQSAwAAYQsAACcAAAB1bml2ZXJzYWwvZmxhc2hfcHVibGlzaGluZ19zZXR0aW5ncy54bWzVVt1SGjEUvucpMul4KYsWq2V2cTr8TB0VGKFVr5ywCWzGbLJNsiBe9Wn6YH2SnmwEYbTOqnWmDheQk3O+8/+R8PAmFWjGtOFKRninWsOIyVhRLqcR/jbqbh9gZCyRlAglWYSlwuiwWQmzfCy4SYbMWlA1CGCkaWQ2wom1WSMI5vN5lZtMu1slcgv4phqrNMg0M0xapoNMkAV82UXGDG5WKgiFXnSqaC4Y4hRCkNxFR0RXEJPgwKuNSXw91SqXtKWE0khPxxH+UGu5z1LHQ7V5yqRLzjRB6MS2QSjlLh4ihvyWoYTxaQKB79cxmnNqkwjv1h0KaAcPUQpsnwNxKC0FyUh7B58ySyixxB+9P8turFkKvIguJEl5PIIb5PKPcHt09fVy0Dk7OeodX436/ZPR0cAHUdgEmzhhsOkohIBUrmO28hMSa0mcQNxgMyHCsDBYFy3VJkpuBOfOaKwE1L6wgnlIx4z2SMrWujG85rILmjsYTSARsYjwF82JwIhbIni8Mjb52Fhui/531zURYMGcMXQ6xPfufXXihGjD1sNa3hhX87h5rnJB0ULlSPBrhqxCkH+ewq+EofXmoIlWaSGF8bHICA4eZ5zNGT0sanoH+DdHl+AizcESJjcTzHoPP3J+i8ZsojTgMjKDGQc5Nx6/+izgjBhzD0qWMW4NT47anaujXrtzseUSJHRGZPxMcGg4SzP7FvgEcpcKXAihoJprEFCZmOSGFf2hnBZqZdIs7Tshs6LprpEFKLSbQzweEy5iGE0uc1YWMCYSKSkWiMSwQsaN0Iyr3IDED4uHNi8K0JsiLotQp7BB4ExTpsug1XZ2P9b3Pu0ffG5Ug98/f20/aXRHKwNBnDfPK60niWVFLg93LgwcFzxODVbn/yczDM4638vUtde5GJXqZmdYCq5fRqt/XEbrzFPZYI3GypidEy2BiN6Fag84c+oJGlhT8JRbRv/lOrxgpF/1b+f34W1G+g1zfs0av5uU/Wn1cNp4KYXBo085d5NyyVMohGPv1fuvuVevwdvr0atKBdA2n8XNyh9QSwMEFAACAAgAiZCER+ShKwC+AgAAVQoAACEAAAB1bml2ZXJzYWwvZmxhc2hfc2tpbl9zZXR0aW5ncy54bWyVVsFu2zAMve8rguxeZ+u6boAaIE1ToEC3FmvRu2wzthBZMiQ5Xf5+oizXUhInXogCEfkeSVEkU6I3TMw/TSYkk1yqFzCGiUKjptNNWH4zTRtjpLjIpDAgzIWQqqJ8Ov987z4kcchzLLkFNZazphn0YWazy/vFbAzFx7i6RhkiZLKqqdg9ykJepDTbFEo2Ij+bWrmrQXEmNpjRz+vlajAAZ9o8GKiinFY/UMZRagVaA6b0fYVylsVpCryLNHOfkZw+1Onb79G2TDPjaIsvKEO0mhYQF3m2RBnGC+s9fpVrlNMEA3+NhV5+RRmEcroDFTtfXKEMMmTd1P/TI7WSBRY05px+xA8OlzS342cJdzOUswS8EAY6+wq+PN/uUAKQ/xrOPcFxVZI/Y133FgI+esphblQDJOlOrU2X8v2pMXY+YL6mXFtAqOpBzzbpZ9rozk2s63F/4J2JPPTlNT3kTfKmgmWbcOAu1vf45fLW7YrQ6YcuyFDB1iuDFHtlj/xt63qADJQ98oWzHJ4E3x1msG9qSd0j31L/nKfrb60gqD3m3tqdOitGesTR1UGqXtFhKpnDXGM6r6wCfDeSOF2bUnKQExF0ywpqmBS/EJfu3GU0SfYMvteOdxYxzHA41nAuR7umw3K5c9yP3ho3ZPuz0F+uPU+M3eI3U2oMzcrK/izp6cTz7JjYwkyT4wzckxYO6kGsZcBxsYdIFVUbUK9S8rFhhDSgx7qX7XANwUkS1IAkx6tMvJNj5RdNlYJa2VdjoLsqx8oWWLKi5PbPvDF4h3yPMWBtqaa0/gRlH30ZKHwTAFVZ2XVte2gtVcMN47CFbvgDhbvy0N2Itl061HAL8whrE7ac14zqSb8r+l6Jd0igP4J/s2lFjvcsI9re0FS7m0WT363hPpdoMXfrDJsv3GTu7HspcmzthxW0Svx38h9QSwMEFAACAAgAiZCER9XqJ9PnAgAAcgoAACYAAAB1bml2ZXJzYWwvaHRtbF9wdWJsaXNoaW5nX3NldHRpbmdzLnhtbNVWzU4bMRC+5yksVxzJAqWFok1QRYKIoElE0gInNFk7WQuvvbW9CeHUp+mD9Uk6XhNIBEULgqpVDonHM9988xvH+9eZJFNurNCqQTfrG5RwlWgm1KRBvw4P13cpsQ4UA6kVb1ClKdlv1uK8GElh0wF3DlUtQRhl93LXoKlz+V4UzWazurC58bdaFg7xbT3RWZQbbrly3ES5hDl+uXnOLW3WaoTEQfRFs0JyIhhSUMKzA3nkMkmjoDWC5GpidKHYgZbaEDMZNei7jQP/WegEpJbIuPKx2SYKvdjtAWPC0wE5EDecpFxMUuS9s03JTDCXNujWtkdB7eghSokdQgCPcqAxFuVu4TPugIGDcAz+HL92diEIIjZXkIlkiDfEh9+greHl0UW/fXrS6R5fDnu9k2GnH0iUNtEqThytOoqRkC5Mwu/8xOAcJCnyRpsxSMvjaFm0UBtrtULOn8lIS0x9aUXJGJnKeYN+NgIkJcKBFMndrQMz4e5QSIzB227Wx8rRe8AQb5KCsXzZ0eLG+iwmzTNdSEbmuiBSXHHiNMGIigx/pZwsp5uMjc5KqQTriJWCcTIVfMbZfpmlW8A/ObpAF1mBltiKueQuePheiBsy4mNtEJfDFJsW5cIG/PqzgHOw9h4UFhzXBiedVvuy0221z9d8gMCmoJJngmMJeZa7t8AHjF1pdCGlxmwuQWBmEigsL+vDBCvVqoRZ2XcK07LovpAlKJZbIJ+AiRcJtpZQBa8KmIAiWsk5gQSHwvoWmgpdWJSEZgnQ9kUEgykRqqQ6wQWFzgzjpgraxubW++0PH3d2P+3Vo18/fq4/aXS7KPoSvLewKQ6eXBV36+LhzMWRn9DHh92Z4m/Nev+0/a1Kprrt82Gl+rQHleB6VbR6x1W0TsNy6i8tpipmZ2AUrpb/QrWLW3ASVi7uQSky4Th7zQZ/QZM+/Y8UWviVmvQNo3hy1P7dIMLp7gGy8uKIo0efRDWUr74Tm7XfUEsDBBQAAgAIAImQhEcAu+QqngEAAB8GAAAfAAAAdW5pdmVyc2FsL2h0bWxfc2tpbl9zZXR0aW5ncy5qc42UTW/CMAyG7/wKlF0n1I0xtt0QH9IkDpPGbdohLaZUpEmVhI4O8d9XlwFN6o7FF/Ly5HXsKt53uuViEeu+dPfV72r/5u4rDVCzegu3ri5a9BR1ZkSyhEWSgkgkMA/JT0fP8uFCUMZMVqZh8Y62pubHFP6z4sLU8Yyw0IRmqMM5AX4R2o46/H0WO7W6jjXVGh1urVWyFylpQdqeVDrlFcNuZtWql+jBKgd9BV3xCBzTIOjPRkEbeXEcDDHqXKTSjMtirmLVC3m0ibXaymVb/nWRgS4/+eY37fNwPHXsRGLsq4XUTzx9wmgnMw3GwG/exykGCQsegqj5BtX6A3WMmwV5dJ6YxJ7o0R1Gnc54DI0uBWMMF5OlV6ObQ4wmZ2Fnj0T/HsMhBC9AN6xGAwwHVNk2+8cHzLSKsSMNtNnzMyoUXyYyPnKTAIPk8LJo29a9S6EPEwzmPCHlPaE19fzSttnhg4YArTOWTnmNl3dO2QlKlEQORWjUtMrpOWL9OYL7jy7j1vJonZbjoRyOZRu43oBeKCXK239eu6efq3P4AVBLAwQUAAIACACJkIRHGtrqO6oAAAAfAQAAGgAAAHVuaXZlcnNhbC9pMThuX3ByZXNldHMueG1snY8xD8IgEIV3fgW5XbBb0wDdTNwcdDYVUUno0XDU+vOF1Bhnh0vuXd73Xk71rzHwp0vkI2poxBa4QxuvHu8aTsfdpgVOecDrECI6DRiB94Yp37R4SI5cJl4ikDQ8cp46KZdlEZ6mVBIohjmXYBI2jrLMGFFWUk4rCivb+b/ozw0MY5yry+xD3qMpe1GrhVOyGipzdig83iLIalDy667KzpRLRRFK/jxm2BtQSwMEFAACAAgAiZCER7DtXVduAAAAdgAAABwAAAB1bml2ZXJzYWwvbG9jYWxfc2V0dGluZ3MueG1sDcw9DsIwDEDhvaewvJefjaFpNzYQEuUAVmNQJMdGiYXg9nh7w6c3Ld8q8OHWi2nC4+6AwLpZLvpK+FjP4wmhO2kmMeWEagjLPExiG8md3QN2eAv9uK1cI5yvVEPeGndWJ48zjHCJ57Nwxv08/AFQSwMEFAACAAgAA3TL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iZCER1xY5FeMAgAAagcAACkAAAB1bml2ZXJzYWwvc2tpbl9jdXN0b21pemF0aW9uX3NldHRpbmdzLnhtbJVVS27bMBDd9xSEDxCTIvUDHAP6UIWBIg2aAF3TMuMKkUmDpNOk0AV6hqKLZtEDdJlNT9M2xyhp1x+5iuNoVuS8N8N5HA0H+roS2UIbOas+MVNJccGNqcRUD18BMChlLdW54pqb5UZ7Cwg246e9Pw/3j59/PP788uvh+++v33pAGyYmTE1Oe1es1ry3Yq65oLKO8cIYKU5KKQwX5kRINWN1D9ywemEjFsuv13+eKG+4egHtipV8P1m4/J5ltTL5obNOTilncybu3sipPBmz8nqq5EJMjjnjh7s5V3UlrjfgOMxod5a60mZk+KzjbDRydgRrbi9R8+3RAursMLFmY16388FjGPu5Dsiwx7ypdGV2mAly1smcsynv0hw+gRY2fAc8gTCEhziG35oNGnvOutE1u+PqBSeS88X8hU0zV3LqtO2iHbjQDa2WbGJ/9w0nh84Oc1xdLt0xd9LSiuTO1rhBf2eWLMdNf3/erAK9r8REfhyJK/mPuB4wmfPqIQQrgUAUJlEe2RVJiQdCQj0agZz6mfXFOI9xZn25h7JBfy/EKq7ipR0q3VEH/Zb3f8JIaK7MSEz47RC30buudgWvlZXf4vQwIM6addZmKRUBBNlJQxsvwRgHIPNzlMMmDOMwQYBC4kPcpJFrQYB8H8VBg0LPx3ZVxIGNQmgcABIS4uWNRz3LBkmS5l7WhDhGKLHZaBRnTVGktucBQgiTvPEDXKQQWDS2MRIcOQFxjlMcNEmaoAiDIivSgjQ0p0Hmg8ijAYQNSVMM4VbcbXW7cm13jy5nLeczATuvoNO77bZ2cw3KhVIWfMlntssNB2Om+cj28fk7ekHPLpPL0duzVQNbqHs210htN23lTz6nfwFQSwMEFAACAAgAirpzR4LIvt4RCgAA+B4AABcAAAB1bml2ZXJzYWwvdW5pdmVyc2FsLnBuZ+2Z/1cTVxbA466rri62rlJKSonttrD9ItTlS5BvU79W241UKUUpIbSoqabyJWkaAkmm1SrLQYguW1GIyWlpQUtJuiKFaCBWCiNFJkspDEhMhECmEEkIaRJCmJmdwGnds7/sH7D5Yc7MvZ87b+57775735lX+vreVwJWU1dTKJSAPbt37KdQljMolN9yV60gNVUbYhDytoy3/5VtFCUcMkkKy9lbGVsplH9K1yy8/TtS/n3+7oM8CmVth+9aBuVdPkShhJbv2bH1jcKs6XvA7cMjbytGR66kstNjnz+T+jj99IZlQSde3v945vIfVgX+JewUk7l99dsvPXYre/npjS+t6Mne0PzqurGwU6+mrfho/+XAp099f/mNBPv1QwlvlQhwURQPSjfaDs7k6zTogyhjFqp/p3EYFdHaWstp+ExJZPvsJyrN3FiQdq5Umjy/inTv/vB118uw5PZwkFoKGqI9cyapI5vUfxjIBsepiveqRd4RI7zyN6Tqqy3eZ0jFwng40L2S4lPMH9KOi47UW5eTwgFnt6Q7qH3mlGY9KWUPECORkwnLyMeuw4u4ap1Pzdzla5sf7AODfuAHfuAHfuAHfuAHfuAHfuAHfuAHfuAHfuAHfvD/AIZcLMDdt8b3U1FyjuH7gfhhdr8PbByK9lmtimX42In/iWberAkDCY+uba4hEreWqUDPa5H4AynxU2e6dj5Nfv/O8MUbUSXsCE4F+e7c+3rkWvMR7+ECCW56gsCNyUePC0OLK9QVKhT3KVN4x7FxRqXW+4lOO9cPeOLAA3LrnYmL/dUc8mMGlRZrZonPE3Pg4HlUPyWzwTlyUzWuqcvj4ilO34sLmLGHdrZFYL5mppLeudGFk04efu071gJEnEXFgtBUKHkl2iw2Bj2bKOz/Li3MZvylcanDXg4QHcDtmGHeflSSDiWGozESBW1AOFu3B3tdc+MXs7ag5seKc6f0tqkLqFkzyLfmddR1s3f0xpDYZhUhOxs75LXxxI14s1rYbxMI18cykv90TEn2v5CO1lJ1nuK/hg6E6Ac26/o8F/ZeIlKHoz1nLqtXUCj37yWikcmbYlYK+Hd4fEkjt/fb1KFf4bTYIZAkICzdwd4O5pMOGebMw47AHTXzQWQDgy3tzrFio9cQjo/S8NFOeru9nNVK/GyTuG9o/6XMgXOkljmuFYBYLTYdT20FWlSoFxa0O36A9ESmFWorX+oe7BloKiOH2TymrBDCcPF9piTAvvJetMdM13rG6gFssozKTh0v0gcDuF0Kjg41bS7oEurtXxb8V9seHYiPcVjejGQzjlKRHMObiwOUhzIlbTMm4O80N3gIXChZ4G2+eTBdHmOzyNE4YiOYBKnFgDlOx7cWDxe50o5FWKcuIFuAni1Q8Q1Jl2XbKYR5KN9s00s0B0YTbZPsTRLA3Ddyp3OC2W4cP5lbnVmzFtWyt+n2KAh5gfHrOFOiWfLg4udRoeFTU6jWLcGYkTVDFpznTTRTgblvH5nd7ETdVxaDpT7BeHifRUl3Xi04HqJHzkpNrwDzfRwFmmGT82eC3aAGUJYFZLm6S9OveFobcrJQqtvpNFGxjEgkzq0I+CLKyiGaPuJ2xdBUVCkHry8asdE92TVh0soCN2YDiUqv8slvokJp7k9jGXChqM9ywd249GVPjXHOmclL6gx2x0wOv6hu4QQIWSXygAoF9oCt+JnTZDrjdSTGE++CXdjzFbwHwWzTOD5ET+Nx0yENHAN7mNMF5XiYZcJygWcg2d3oIn3IdbM7jeeOhYtrzeNpyUN13T2x9AqIrg+WVjrmTiS6ILQt62sIAgxgLgsknKfbDDJp5LwThexzTe1L4SA3ixe+kWWgzHRQNiLlDPXwt95sXptkSrN0WqbKvCu6m7em0kaE62PCyYi16CE+LOX8DDkdPZmOwiS8YK2UIzFCGV6rhn5sb1ZnXTdwr53AEMcl+hS22Z0DgzaYePzX0EhJtTTWx5tetOoy7K2x2+FP1qE4OQ6DJ5H4WftmxPFjq4qlakhV2rarYwNDgauOumN7F6PDJLN4hmHPpRe2K5sdzeZkNxKH4ZnIrr5g9wvpVqvjLbe2rLoy3TcVSO4wlrA9AnFXL7wGJqJFFZby/LaDDyfiinMwte29TNY7RY1PqQKkUTB1VqToxmrD0gFO9w1v2jPIkR6Pzdkny6Brr1RXkmucD8cBbr4BTWR9c5QL6Ez2p096IS6Mub0RiNFx1Wvc2dvdIPqaUWnpBEx4+S32LSX9bnPlB+Vek1IKZ0benugfilbjovJ4s7hhcZ0f9eXPPyOZKQVd2KuVEH/CRJ3NqErOfVRmv36K4E90Du9ujYgtXAiIStm3FADBiDCT44Bi3DXKKt3pnmAk+SbmzYxAFtpzrfKpxcGfOHm8OgRZezcYHZdySiZx83VDPvuPKuhSQWgx2O7NUdEtE/FmTZ8KjVNq0euEXiLqoCFPjJ5pYEJ6hY1rvC98YvHsLbEX9NCJeJ97jd6p9trBs0h4YChYDDfIUa72nQm9EtL8MjKtsEnyxe3glOFodfJhbuOnujids1WOXyPDfykof6rrLvjgnHW9aNf0i8yap5C4vJtQ3o9J8OeKUg3L8L6s91w/jUnOGoa6hB/B016ejH6Lf2cgyyUr8ZWfD3WnfQVHbS1KZcv4WfcEP9Z1Y/2ByK5bwWzM2yoRiayW1ZVRyhjLyJdLK/aMVyfCPtBHhdIZVrRwi2UiCmBHVHCOg5fcB20snVhErQlDk/Y57PE0Uf/Hb/ICKJSb/RiGAu6xFGLclFncVtp0ABww78Q6vAWxy/ZqY1Ph6So1TRC7TpkVtCZxZy9EpuZ4FC2SSR2TZ/pVa1ZlCc59e7GS57V/VmoRWml7yGXJpJ+NQNvyDevJTJHTPx712WLwtTjoWrtF7SqyLmY91KoCLXRehOFjRqXub0vZ2cAS2wU8zCkbSPTVj2EWjtsmEjXP1YQp1i3OjqZmqYQN8dJ4+WQJS0dbJjTTEDfiP2oQ6H5BAdaTqelw6pIN6OVoq3kzGx7aCNCETceedIUMeIy+MkUH0RbHguL7h2UO8uSWZZQl0flWX6lyKI05XDdZf7/oqU7+R1T9kisAi5it4jJcmTLbzGVHe4L0So6izEFFhNrG8Lzqrx7A4t02XtAfyJ679FrjOGPwvE7IALNGHpqIS+H66f7CfaRL76I9WxWmahcDOa/jM0B4UiyyW2pJoxB0pdBaFSNexV4LlAcFkq1VFedy7tYrNyE64jnDscWty31101Hfieqj71X79i7La8J8t9FawqVqPytYPFqN9z5LExOA+Fnb4saJ73oteR4gLCXCcFK8+WUTa7avDKQScwoAXjqL3eJ9hi26epTb9QgxxvG8/OsRLqEhdQROI7BOYkHAunPSZy1vaKJxXTtxotA+Rvwmy7WR+x3CU/vInp17dyi3ZZ/4N1BLAwQUAAIACACKunNH0iigUkoAAABrAAAAGwAAAHVuaXZlcnNhbC91bml2ZXJzYWwucG5nLnhtbLOxr8jNUShLLSrOzM+zVTLUM1Cyt+PlsikoSi3LTC1XqACKGekZQICSQiUqtzwzpSQDKGRgbo4QzEjNTM8osVWyMLCAC+oDzQQAUEsBAgAAFAACAAgAiZCER+lu22TkAwAAdA4AAB0AAAAAAAAAAQAAAAAAAAAAAHVuaXZlcnNhbC9jb21tb25fbWVzc2FnZXMubG5nUEsBAgAAFAACAAgAiZCER6uvADQSAwAAYQsAACcAAAAAAAAAAQAAAAAAHwQAAHVuaXZlcnNhbC9mbGFzaF9wdWJsaXNoaW5nX3NldHRpbmdzLnhtbFBLAQIAABQAAgAIAImQhEfkoSsAvgIAAFUKAAAhAAAAAAAAAAEAAAAAAHYHAAB1bml2ZXJzYWwvZmxhc2hfc2tpbl9zZXR0aW5ncy54bWxQSwECAAAUAAIACACJkIRH1eon0+cCAAByCgAAJgAAAAAAAAABAAAAAABzCgAAdW5pdmVyc2FsL2h0bWxfcHVibGlzaGluZ19zZXR0aW5ncy54bWxQSwECAAAUAAIACACJkIRHALvkKp4BAAAfBgAAHwAAAAAAAAABAAAAAACeDQAAdW5pdmVyc2FsL2h0bWxfc2tpbl9zZXR0aW5ncy5qc1BLAQIAABQAAgAIAImQhEca2uo7qgAAAB8BAAAaAAAAAAAAAAEAAAAAAHkPAAB1bml2ZXJzYWwvaTE4bl9wcmVzZXRzLnhtbFBLAQIAABQAAgAIAImQhEew7V1XbgAAAHYAAAAcAAAAAAAAAAEAAAAAAFsQAAB1bml2ZXJzYWwvbG9jYWxfc2V0dGluZ3MueG1sUEsBAgAAFAACAAgAA3TLRM6CCTfsAgAAiAgAABQAAAAAAAAAAQAAAAAAAxEAAHVuaXZlcnNhbC9wbGF5ZXIueG1sUEsBAgAAFAACAAgAiZCER1xY5FeMAgAAagcAACkAAAAAAAAAAQAAAAAAIRQAAHVuaXZlcnNhbC9za2luX2N1c3RvbWl6YXRpb25fc2V0dGluZ3MueG1sUEsBAgAAFAACAAgAirpzR4LIvt4RCgAA+B4AABcAAAAAAAAAAAAAAAAA9BYAAHVuaXZlcnNhbC91bml2ZXJzYWwucG5nUEsBAgAAFAACAAgAirpzR9IooFJKAAAAawAAABsAAAAAAAAAAQAAAAAAOiEAAHVuaXZlcnNhbC91bml2ZXJzYWwucG5nLnhtbFBLBQYAAAAACwALAEkDAAC9IQAAAAA="/>
  <p:tag name="ISPRING_PRESENTATION_TITLE" val="1"/>
  <p:tag name="ISPRING_RESOURCE_PATHS_HASH_2" val="9bf32b21c57e606988ab10ec694d2e32676a8b"/>
  <p:tag name="ISPRING_RESOURCE_PATHS_HASH_PRESENTER" val="1e23aa3dfefa2dda7d344b154acf39862a589a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PASSING_SCORE" val="100.0000000000"/>
  <p:tag name="ISPRING_SCORM_RATE_QUIZZES" val="0"/>
  <p:tag name="ISPRING_SCORM_RATE_SLIDES" val="1"/>
  <p:tag name="ISPRING_ULTRA_SCORM_COURSE_ID" val="19D12169-10B6-4984-8CE8-8968B0B22BA0"/>
  <p:tag name="ISPRINGCLOUDFOLDERID" val="0"/>
  <p:tag name="ISPRINGCLOUDFOLDERPATH" val="Repository"/>
  <p:tag name="ISPRINGONLINEFOLDERID" val="0"/>
  <p:tag name="ISPRINGONLINEFOLDERPATH" val="Content List"/>
</p:tagLst>
</file>

<file path=ppt/theme/theme1.xml><?xml version="1.0" encoding="utf-8"?>
<a:theme xmlns:a="http://schemas.openxmlformats.org/drawingml/2006/main" name="Office 主题​​">
  <a:themeElements>
    <a:clrScheme name="自定义 276">
      <a:dk1>
        <a:sysClr val="windowText" lastClr="000000"/>
      </a:dk1>
      <a:lt1>
        <a:sysClr val="window" lastClr="FFFFFF"/>
      </a:lt1>
      <a:dk2>
        <a:srgbClr val="7F7F7F"/>
      </a:dk2>
      <a:lt2>
        <a:srgbClr val="7F7F7F"/>
      </a:lt2>
      <a:accent1>
        <a:srgbClr val="C00002"/>
      </a:accent1>
      <a:accent2>
        <a:srgbClr val="C00002"/>
      </a:accent2>
      <a:accent3>
        <a:srgbClr val="C00002"/>
      </a:accent3>
      <a:accent4>
        <a:srgbClr val="C00002"/>
      </a:accent4>
      <a:accent5>
        <a:srgbClr val="808080"/>
      </a:accent5>
      <a:accent6>
        <a:srgbClr val="808080"/>
      </a:accent6>
      <a:hlink>
        <a:srgbClr val="FFFFFF"/>
      </a:hlink>
      <a:folHlink>
        <a:srgbClr val="FFFFFF"/>
      </a:folHlink>
    </a:clrScheme>
    <a:fontScheme name="自定义 1">
      <a:majorFont>
        <a:latin typeface="Calibri"/>
        <a:ea typeface="微软雅黑"/>
        <a:cs typeface="Arial"/>
      </a:majorFont>
      <a:minorFont>
        <a:latin typeface="Calibri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lIns="0" tIns="0" rIns="0" bIns="0" rtlCol="0">
        <a:spAutoFit/>
      </a:bodyPr>
      <a:lstStyle>
        <a:defPPr>
          <a:defRPr sz="1600" b="1" dirty="0" smtClean="0">
            <a:solidFill>
              <a:schemeClr val="accent6"/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209</Words>
  <Application>WPS 演示</Application>
  <PresentationFormat>全屏显示(16:9)</PresentationFormat>
  <Paragraphs>27</Paragraphs>
  <Slides>3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主题​​</vt:lpstr>
      <vt:lpstr>幻灯片 1</vt:lpstr>
      <vt:lpstr>幻灯片 2</vt:lpstr>
      <vt:lpstr>幻灯片 3</vt:lpstr>
    </vt:vector>
  </TitlesOfParts>
  <Manager>风云办公</Manager>
  <Company>上海剑姬网络科技有限公司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风云办公PPT模板</dc:title>
  <dc:subject>哎呀小小草</dc:subject>
  <dc:creator>风云办公</dc:creator>
  <cp:keywords>风云办公</cp:keywords>
  <dc:description>风云办公 http://www.ppt118.com</dc:description>
  <cp:lastModifiedBy>张春燕</cp:lastModifiedBy>
  <cp:revision>1054</cp:revision>
  <dcterms:created xsi:type="dcterms:W3CDTF">2015-04-24T01:01:00Z</dcterms:created>
  <dcterms:modified xsi:type="dcterms:W3CDTF">2020-12-11T03:53:41Z</dcterms:modified>
  <cp:category>https://800sucai.taobao.com/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2052-11.1.0.8808</vt:lpwstr>
  </property>
</Properties>
</file>